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62" r:id="rId2"/>
    <p:sldId id="289" r:id="rId3"/>
    <p:sldId id="374" r:id="rId4"/>
    <p:sldId id="419" r:id="rId5"/>
    <p:sldId id="345" r:id="rId6"/>
    <p:sldId id="344" r:id="rId7"/>
    <p:sldId id="416" r:id="rId8"/>
    <p:sldId id="413" r:id="rId9"/>
    <p:sldId id="256" r:id="rId10"/>
    <p:sldId id="261" r:id="rId11"/>
    <p:sldId id="420" r:id="rId12"/>
    <p:sldId id="3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000"/>
    <a:srgbClr val="1575BB"/>
    <a:srgbClr val="C7D6DB"/>
    <a:srgbClr val="3C6CBC"/>
    <a:srgbClr val="B45C04"/>
    <a:srgbClr val="BB4455"/>
    <a:srgbClr val="F7DC63"/>
    <a:srgbClr val="83C3DD"/>
    <a:srgbClr val="366491"/>
    <a:srgbClr val="EDB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67"/>
    <p:restoredTop sz="94795"/>
  </p:normalViewPr>
  <p:slideViewPr>
    <p:cSldViewPr snapToGrid="0">
      <p:cViewPr varScale="1">
        <p:scale>
          <a:sx n="86" d="100"/>
          <a:sy n="86" d="100"/>
        </p:scale>
        <p:origin x="1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79B5B-A41E-FB4F-AEA5-57F50415BD61}" type="datetimeFigureOut">
              <a:rPr lang="es-GT" smtClean="0"/>
              <a:t>31/08/2026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E977D-6E63-9A4A-A7ED-7334E6A33F0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0061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E977D-6E63-9A4A-A7ED-7334E6A33F0A}" type="slidenum">
              <a:rPr lang="es-GT" smtClean="0"/>
              <a:t>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6203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1" name="Google Shape;1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E977D-6E63-9A4A-A7ED-7334E6A33F0A}" type="slidenum">
              <a:rPr lang="es-GT" smtClean="0"/>
              <a:t>11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2223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A0979-F579-4E9B-A675-1F5ABBFF00DB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4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7156E-175E-4DBA-9D21-B772C320F342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0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95F6E-3D02-4292-95D1-C62B3126321B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5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5ACB-D10C-44A8-9570-124370F4CB38}" type="datetimeFigureOut">
              <a:rPr lang="en-US" dirty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21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84F4-0E7A-4BDE-98C6-AE68FB974645}" type="datetimeFigureOut">
              <a:rPr lang="en-US" dirty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65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F1D8-9801-4C4B-92F3-66C9A863BD74}" type="datetimeFigureOut">
              <a:rPr lang="en-US" dirty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286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FE8FD-B23E-4E1A-83EF-0847EBEA0105}" type="datetimeFigureOut">
              <a:rPr lang="en-US" dirty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29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891E-A7C2-465C-AD39-8EDCB0F58E3C}" type="datetimeFigureOut">
              <a:rPr lang="en-US" dirty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32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93E5-AFB6-485C-8E3C-32F92A07875F}" type="datetimeFigureOut">
              <a:rPr lang="en-US" dirty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9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6D0F-5A12-4D0A-80B0-1A6122B61E7B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8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E8C84-89CA-44AB-B0BE-5C91BAF75478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7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A332BE1-279E-4118-9FE3-7952B079A51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1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7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40EEBA6-B4C2-D1E8-7DCF-F3F832B0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" t="-407" r="4267" b="271"/>
          <a:stretch>
            <a:fillRect/>
          </a:stretch>
        </p:blipFill>
        <p:spPr>
          <a:xfrm>
            <a:off x="-3367" y="-98474"/>
            <a:ext cx="12365856" cy="6965773"/>
          </a:xfrm>
          <a:prstGeom prst="rect">
            <a:avLst/>
          </a:prstGeom>
          <a:ln>
            <a:noFill/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C1BDFC4-091D-4F0F-BE64-E8E7A9C79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754" y="266040"/>
            <a:ext cx="4876800" cy="224822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E1037587-F157-23AF-1698-B230F28F06BF}"/>
              </a:ext>
            </a:extLst>
          </p:cNvPr>
          <p:cNvSpPr/>
          <p:nvPr/>
        </p:nvSpPr>
        <p:spPr>
          <a:xfrm>
            <a:off x="-233082" y="2611071"/>
            <a:ext cx="12685058" cy="19736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B90531-9598-F76F-B2E1-76BC98E855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6" b="10306"/>
          <a:stretch>
            <a:fillRect/>
          </a:stretch>
        </p:blipFill>
        <p:spPr>
          <a:xfrm>
            <a:off x="4601817" y="2578100"/>
            <a:ext cx="3212401" cy="4275459"/>
          </a:xfrm>
          <a:prstGeom prst="rect">
            <a:avLst/>
          </a:prstGeom>
        </p:spPr>
      </p:pic>
      <p:pic>
        <p:nvPicPr>
          <p:cNvPr id="7" name="Picture 29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8523C8A1-2815-DD41-3382-EC4155331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9297" y="3101005"/>
            <a:ext cx="3972821" cy="13493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E09EB30-D535-4013-B211-75756C95F0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82" y="2233336"/>
            <a:ext cx="4361640" cy="308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33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A9B6A70C-6F7D-4BC7-8B5A-07689622386B}"/>
              </a:ext>
            </a:extLst>
          </p:cNvPr>
          <p:cNvSpPr txBox="1"/>
          <p:nvPr/>
        </p:nvSpPr>
        <p:spPr>
          <a:xfrm>
            <a:off x="1058137" y="3614936"/>
            <a:ext cx="380428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 dirty="0"/>
              <a:t>Acuerdo 398-2025</a:t>
            </a:r>
            <a:endParaRPr lang="es-GT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6D59A7A-8E43-1FA9-B773-AA826A354F51}"/>
              </a:ext>
            </a:extLst>
          </p:cNvPr>
          <p:cNvSpPr txBox="1"/>
          <p:nvPr/>
        </p:nvSpPr>
        <p:spPr>
          <a:xfrm>
            <a:off x="8016482" y="3705166"/>
            <a:ext cx="245730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Acuerdo 1341-2025</a:t>
            </a:r>
            <a:endParaRPr lang="es-GT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F4AC4E-F441-F88F-882C-1F813B6F8D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70" t="25072" r="10093" b="24966"/>
          <a:stretch>
            <a:fillRect/>
          </a:stretch>
        </p:blipFill>
        <p:spPr>
          <a:xfrm>
            <a:off x="8871856" y="148841"/>
            <a:ext cx="3000967" cy="125233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B4C788F-5FF0-A9F7-A865-2B26D15EFAF3}"/>
              </a:ext>
            </a:extLst>
          </p:cNvPr>
          <p:cNvSpPr/>
          <p:nvPr/>
        </p:nvSpPr>
        <p:spPr>
          <a:xfrm>
            <a:off x="-2602" y="6772383"/>
            <a:ext cx="10791407" cy="88218"/>
          </a:xfrm>
          <a:prstGeom prst="rect">
            <a:avLst/>
          </a:prstGeom>
          <a:solidFill>
            <a:srgbClr val="FFB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7E3380-FE61-37FA-4242-85BCE8366184}"/>
              </a:ext>
            </a:extLst>
          </p:cNvPr>
          <p:cNvSpPr/>
          <p:nvPr/>
        </p:nvSpPr>
        <p:spPr>
          <a:xfrm>
            <a:off x="10786203" y="6772383"/>
            <a:ext cx="1405798" cy="88218"/>
          </a:xfrm>
          <a:prstGeom prst="rect">
            <a:avLst/>
          </a:prstGeom>
          <a:solidFill>
            <a:srgbClr val="0BAA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A943F3-06CA-E7A6-FB53-176E141ABF3A}"/>
              </a:ext>
            </a:extLst>
          </p:cNvPr>
          <p:cNvSpPr/>
          <p:nvPr/>
        </p:nvSpPr>
        <p:spPr>
          <a:xfrm>
            <a:off x="1058137" y="3077564"/>
            <a:ext cx="3974337" cy="468457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5C77D3-6A55-E57F-7A1F-433AB893C12B}"/>
              </a:ext>
            </a:extLst>
          </p:cNvPr>
          <p:cNvSpPr txBox="1"/>
          <p:nvPr/>
        </p:nvSpPr>
        <p:spPr>
          <a:xfrm>
            <a:off x="993874" y="3080199"/>
            <a:ext cx="39793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GT" sz="2400" b="1" baseline="0">
                <a:solidFill>
                  <a:srgbClr val="FFFFFF"/>
                </a:solidFill>
                <a:latin typeface="Aptos"/>
              </a:rPr>
              <a:t>Prevención de violencia</a:t>
            </a:r>
            <a:r>
              <a:rPr lang="es-GT" sz="2400">
                <a:latin typeface="Aptos"/>
                <a:ea typeface="Aptos"/>
                <a:cs typeface="Aptos"/>
              </a:rPr>
              <a:t>​</a:t>
            </a:r>
            <a:endParaRPr lang="es-GT"/>
          </a:p>
        </p:txBody>
      </p:sp>
      <p:sp>
        <p:nvSpPr>
          <p:cNvPr id="19" name="Flowchart: Terminator 18">
            <a:extLst>
              <a:ext uri="{FF2B5EF4-FFF2-40B4-BE49-F238E27FC236}">
                <a16:creationId xmlns:a16="http://schemas.microsoft.com/office/drawing/2014/main" id="{CBEFB8C0-8C26-3AD5-A630-220CC34E81AB}"/>
              </a:ext>
            </a:extLst>
          </p:cNvPr>
          <p:cNvSpPr/>
          <p:nvPr/>
        </p:nvSpPr>
        <p:spPr>
          <a:xfrm>
            <a:off x="-1025541" y="-2231"/>
            <a:ext cx="6428744" cy="1568104"/>
          </a:xfrm>
          <a:prstGeom prst="flowChartTermina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78B4E807-9CCA-6449-870C-A59A18417848}"/>
              </a:ext>
            </a:extLst>
          </p:cNvPr>
          <p:cNvSpPr txBox="1">
            <a:spLocks/>
          </p:cNvSpPr>
          <p:nvPr/>
        </p:nvSpPr>
        <p:spPr>
          <a:xfrm>
            <a:off x="1592054" y="424339"/>
            <a:ext cx="4390979" cy="9699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dirty="0">
                <a:solidFill>
                  <a:schemeClr val="bg1"/>
                </a:solidFill>
              </a:rPr>
              <a:t>Programas nuevos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FD11325-0712-BEBC-C263-8808125F8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57" t="24462" r="-612" b="-950"/>
          <a:stretch>
            <a:fillRect/>
          </a:stretch>
        </p:blipFill>
        <p:spPr>
          <a:xfrm>
            <a:off x="-3877" y="-2542"/>
            <a:ext cx="2128216" cy="104422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C11FCD8-5A0F-14F5-C461-EEC54716AC88}"/>
              </a:ext>
            </a:extLst>
          </p:cNvPr>
          <p:cNvSpPr txBox="1"/>
          <p:nvPr/>
        </p:nvSpPr>
        <p:spPr>
          <a:xfrm>
            <a:off x="424543" y="4059162"/>
            <a:ext cx="542108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GT" sz="1800" baseline="0" dirty="0">
                <a:latin typeface="Neue Haas Grotesk Text Pro"/>
              </a:rPr>
              <a:t>Prevención primaria de la violencia. Promover en el Sistema Educativo Nacional el aprendizaje de actitudes, el desarrollo de habilidades, la vivencia de valores ciudadanos y la implementación de </a:t>
            </a:r>
            <a:r>
              <a:rPr lang="es-GT" sz="1600" baseline="0" dirty="0">
                <a:latin typeface="Neue Haas Grotesk Text Pro"/>
              </a:rPr>
              <a:t>prácticas</a:t>
            </a:r>
            <a:r>
              <a:rPr lang="es-GT" sz="1800" baseline="0" dirty="0">
                <a:latin typeface="Neue Haas Grotesk Text Pro"/>
              </a:rPr>
              <a:t> sociales que </a:t>
            </a:r>
            <a:r>
              <a:rPr lang="es-GT" sz="1600" baseline="0" dirty="0">
                <a:latin typeface="Neue Haas Grotesk Text Pro"/>
              </a:rPr>
              <a:t>permitan</a:t>
            </a:r>
            <a:r>
              <a:rPr lang="es-GT" sz="1800" baseline="0" dirty="0">
                <a:latin typeface="Neue Haas Grotesk Text Pro"/>
              </a:rPr>
              <a:t> la convivencia respetuosa de los derechos humanos, segura, pacífica y solidaria en la comunidad educativa.</a:t>
            </a:r>
            <a:r>
              <a:rPr sz="1800" dirty="0">
                <a:latin typeface="Neue Haas Grotesk Text Pro"/>
                <a:ea typeface="Neue Haas Grotesk Text Pro"/>
                <a:cs typeface="Neue Haas Grotesk Text Pro"/>
              </a:rPr>
              <a:t>​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CE7835-34CB-55CD-F5E4-0F63E733AB76}"/>
              </a:ext>
            </a:extLst>
          </p:cNvPr>
          <p:cNvSpPr txBox="1"/>
          <p:nvPr/>
        </p:nvSpPr>
        <p:spPr>
          <a:xfrm>
            <a:off x="6601067" y="4078282"/>
            <a:ext cx="4842238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GT" baseline="0" dirty="0">
                <a:latin typeface="Neue Haas Grotesk Text Pro"/>
              </a:rPr>
              <a:t>Atención a niños, niñas y adolescentes víctimas de violencia. Se les ofrecerá apoyo psicosocial no especializado, según el tipo de violencia que reciban, y se les acompañamiento para que reciban atención de las instituciones responsables de su recuperación.</a:t>
            </a:r>
            <a:r>
              <a:rPr dirty="0">
                <a:latin typeface="Neue Haas Grotesk Text Pro"/>
                <a:ea typeface="Neue Haas Grotesk Text Pro"/>
                <a:cs typeface="Neue Haas Grotesk Text Pro"/>
              </a:rPr>
              <a:t>​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27A93A1-34AD-1909-B12B-02B32E43CEC1}"/>
              </a:ext>
            </a:extLst>
          </p:cNvPr>
          <p:cNvSpPr/>
          <p:nvPr/>
        </p:nvSpPr>
        <p:spPr>
          <a:xfrm>
            <a:off x="7045554" y="3167743"/>
            <a:ext cx="3974337" cy="46845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CFF3C9-3905-3FD7-68B8-BD4E4ACCC495}"/>
              </a:ext>
            </a:extLst>
          </p:cNvPr>
          <p:cNvSpPr txBox="1"/>
          <p:nvPr/>
        </p:nvSpPr>
        <p:spPr>
          <a:xfrm>
            <a:off x="7039703" y="3168417"/>
            <a:ext cx="39793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GT" sz="2400" b="1" baseline="0" dirty="0">
                <a:solidFill>
                  <a:srgbClr val="FFFFFF"/>
                </a:solidFill>
                <a:latin typeface="Aptos"/>
              </a:rPr>
              <a:t>Protección de violencia</a:t>
            </a:r>
            <a:r>
              <a:rPr lang="es-GT" sz="2400" dirty="0">
                <a:latin typeface="Aptos"/>
                <a:ea typeface="Aptos"/>
                <a:cs typeface="Aptos"/>
              </a:rPr>
              <a:t>​</a:t>
            </a:r>
            <a:endParaRPr lang="es-GT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9186DF3-2F13-E532-4F3C-B930F7BB0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537" y="1985174"/>
            <a:ext cx="3513666" cy="110516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CB59BD4-5576-4282-8823-3987FD51EE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87" y="1270000"/>
            <a:ext cx="3309358" cy="234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23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5C573-5949-90C5-A60F-CAF47EE11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2920A52E-5CE0-2B7E-4F60-63A3845D68F5}"/>
              </a:ext>
            </a:extLst>
          </p:cNvPr>
          <p:cNvSpPr/>
          <p:nvPr/>
        </p:nvSpPr>
        <p:spPr>
          <a:xfrm>
            <a:off x="-1084023" y="-441680"/>
            <a:ext cx="6477124" cy="1979342"/>
          </a:xfrm>
          <a:prstGeom prst="flowChartTermina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436ABB-115E-96FE-2E47-FE96E0A2C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267470"/>
            <a:ext cx="4390979" cy="969963"/>
          </a:xfrm>
        </p:spPr>
        <p:txBody>
          <a:bodyPr>
            <a:normAutofit fontScale="90000"/>
          </a:bodyPr>
          <a:lstStyle/>
          <a:p>
            <a:r>
              <a:rPr lang="es-GT" sz="4000" dirty="0">
                <a:solidFill>
                  <a:schemeClr val="bg1"/>
                </a:solidFill>
              </a:rPr>
              <a:t>Componentes y sus herramientas</a:t>
            </a:r>
            <a:endParaRPr lang="es-GT" sz="4000" b="1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EADB5F-F389-A60C-B00A-4A2BA3174925}"/>
              </a:ext>
            </a:extLst>
          </p:cNvPr>
          <p:cNvSpPr/>
          <p:nvPr/>
        </p:nvSpPr>
        <p:spPr>
          <a:xfrm>
            <a:off x="-2602" y="6772383"/>
            <a:ext cx="10791407" cy="88218"/>
          </a:xfrm>
          <a:prstGeom prst="rect">
            <a:avLst/>
          </a:prstGeom>
          <a:solidFill>
            <a:srgbClr val="FFB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8B1E62-932E-96C0-32E4-330BDF7D3B11}"/>
              </a:ext>
            </a:extLst>
          </p:cNvPr>
          <p:cNvSpPr/>
          <p:nvPr/>
        </p:nvSpPr>
        <p:spPr>
          <a:xfrm>
            <a:off x="10786203" y="6772383"/>
            <a:ext cx="1405798" cy="88218"/>
          </a:xfrm>
          <a:prstGeom prst="rect">
            <a:avLst/>
          </a:prstGeom>
          <a:solidFill>
            <a:srgbClr val="0BAA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54" name="Tabla 1853">
            <a:extLst>
              <a:ext uri="{FF2B5EF4-FFF2-40B4-BE49-F238E27FC236}">
                <a16:creationId xmlns:a16="http://schemas.microsoft.com/office/drawing/2014/main" id="{CBDBC505-BC77-A907-7A1A-0B054ABFB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361990"/>
              </p:ext>
            </p:extLst>
          </p:nvPr>
        </p:nvGraphicFramePr>
        <p:xfrm>
          <a:off x="683623" y="1786336"/>
          <a:ext cx="10898777" cy="468581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64048">
                  <a:extLst>
                    <a:ext uri="{9D8B030D-6E8A-4147-A177-3AD203B41FA5}">
                      <a16:colId xmlns:a16="http://schemas.microsoft.com/office/drawing/2014/main" val="2024938680"/>
                    </a:ext>
                  </a:extLst>
                </a:gridCol>
                <a:gridCol w="3778325">
                  <a:extLst>
                    <a:ext uri="{9D8B030D-6E8A-4147-A177-3AD203B41FA5}">
                      <a16:colId xmlns:a16="http://schemas.microsoft.com/office/drawing/2014/main" val="2897324573"/>
                    </a:ext>
                  </a:extLst>
                </a:gridCol>
                <a:gridCol w="6156404">
                  <a:extLst>
                    <a:ext uri="{9D8B030D-6E8A-4147-A177-3AD203B41FA5}">
                      <a16:colId xmlns:a16="http://schemas.microsoft.com/office/drawing/2014/main" val="116222948"/>
                    </a:ext>
                  </a:extLst>
                </a:gridCol>
              </a:tblGrid>
              <a:tr h="90120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4800"/>
                        </a:lnSpc>
                        <a:buNone/>
                      </a:pPr>
                      <a:r>
                        <a:rPr lang="es-GT" sz="3600" b="1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C</a:t>
                      </a:r>
                      <a:endParaRPr lang="es-GT" sz="3600" dirty="0">
                        <a:solidFill>
                          <a:schemeClr val="bg1"/>
                        </a:solidFill>
                        <a:effectLst/>
                        <a:latin typeface="Neue Haas Grotesk Text Pro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6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CBC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es-GT" sz="1800" kern="120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  <a:ea typeface="+mn-ea"/>
                          <a:cs typeface="+mn-cs"/>
                        </a:rPr>
                        <a:t>Cuidamos el clima educativo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>
                      <a:solidFill>
                        <a:srgbClr val="FFFFFF"/>
                      </a:solidFill>
                    </a:lnR>
                    <a:lnT w="17621">
                      <a:solidFill>
                        <a:srgbClr val="FFFFFF"/>
                      </a:solidFill>
                    </a:lnT>
                    <a:lnB w="9524">
                      <a:solidFill>
                        <a:srgbClr val="FFFFFF"/>
                      </a:solidFill>
                    </a:lnB>
                    <a:solidFill>
                      <a:srgbClr val="3C6CB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Normas claras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Espacios seguros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Comisión de disciplina</a:t>
                      </a:r>
                    </a:p>
                  </a:txBody>
                  <a:tcPr anchor="ctr">
                    <a:lnL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62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C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48170"/>
                  </a:ext>
                </a:extLst>
              </a:tr>
              <a:tr h="90120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4800"/>
                        </a:lnSpc>
                        <a:buNone/>
                      </a:pPr>
                      <a:r>
                        <a:rPr lang="es-GT" sz="3600" b="1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U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9FDF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es-GT" sz="1800" kern="120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  <a:ea typeface="+mn-ea"/>
                          <a:cs typeface="+mn-cs"/>
                        </a:rPr>
                        <a:t>Unidos nos cuidamos mejor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>
                      <a:solidFill>
                        <a:srgbClr val="FFFFFF"/>
                      </a:solidFill>
                    </a:lnR>
                    <a:lnT w="9524">
                      <a:solidFill>
                        <a:srgbClr val="FFFFFF"/>
                      </a:solidFill>
                    </a:lnT>
                    <a:lnB w="9524">
                      <a:solidFill>
                        <a:srgbClr val="FFFFFF"/>
                      </a:solidFill>
                    </a:lnB>
                    <a:solidFill>
                      <a:srgbClr val="459FD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Apoyo entre pares contra el </a:t>
                      </a:r>
                      <a:r>
                        <a:rPr lang="es-GT" sz="1600" b="0" err="1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bullying</a:t>
                      </a:r>
                      <a:r>
                        <a:rPr lang="es-GT" sz="1600" b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 y el suicidio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Formación a las familias en crianza con cariño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Entornos seguros y saludables</a:t>
                      </a:r>
                    </a:p>
                  </a:txBody>
                  <a:tcPr anchor="ctr">
                    <a:lnL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59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081422"/>
                  </a:ext>
                </a:extLst>
              </a:tr>
              <a:tr h="1118914">
                <a:tc>
                  <a:txBody>
                    <a:bodyPr/>
                    <a:lstStyle/>
                    <a:p>
                      <a:pPr algn="ctr" fontAlgn="base">
                        <a:lnSpc>
                          <a:spcPts val="4800"/>
                        </a:lnSpc>
                        <a:buNone/>
                      </a:pPr>
                      <a:r>
                        <a:rPr lang="es-GT" sz="3600" b="1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B78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es-GT" sz="1800" kern="120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  <a:ea typeface="+mn-ea"/>
                          <a:cs typeface="+mn-cs"/>
                        </a:rPr>
                        <a:t>Informados nos cuidamos más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>
                      <a:solidFill>
                        <a:srgbClr val="FFFFFF"/>
                      </a:solidFill>
                    </a:lnR>
                    <a:lnT w="9524">
                      <a:solidFill>
                        <a:srgbClr val="FFFFFF"/>
                      </a:solidFill>
                    </a:lnT>
                    <a:lnB w="9524">
                      <a:solidFill>
                        <a:srgbClr val="FFFFFF"/>
                      </a:solidFill>
                    </a:lnB>
                    <a:solidFill>
                      <a:srgbClr val="8BCB78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Conocemos las formas de violencia y sus señales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Entendemos cómo afecta la violencia a las personas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Usamos instrumentos como el "Conviviómetro"</a:t>
                      </a:r>
                    </a:p>
                  </a:txBody>
                  <a:tcPr anchor="ctr">
                    <a:lnL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B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499952"/>
                  </a:ext>
                </a:extLst>
              </a:tr>
              <a:tr h="86330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4800"/>
                        </a:lnSpc>
                        <a:buNone/>
                      </a:pPr>
                      <a:r>
                        <a:rPr lang="es-GT" sz="3600" b="1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D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03D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50000"/>
                        </a:lnSpc>
                        <a:buNone/>
                      </a:pPr>
                      <a:r>
                        <a:rPr lang="es-GT" sz="1800" kern="120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  <a:ea typeface="+mn-ea"/>
                          <a:cs typeface="+mn-cs"/>
                        </a:rPr>
                        <a:t>Denunciamos la violencia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>
                      <a:solidFill>
                        <a:srgbClr val="FFFFFF"/>
                      </a:solidFill>
                    </a:lnR>
                    <a:lnT w="9524">
                      <a:solidFill>
                        <a:srgbClr val="FFFFFF"/>
                      </a:solidFill>
                    </a:lnT>
                    <a:lnB w="9524">
                      <a:solidFill>
                        <a:srgbClr val="FFFFFF"/>
                      </a:solidFill>
                    </a:lnB>
                    <a:solidFill>
                      <a:srgbClr val="F4A03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Decimos NO al silencio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Aprendemos a usar el Sistema de Quejas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Aprendemos a presentar denuncias</a:t>
                      </a:r>
                    </a:p>
                  </a:txBody>
                  <a:tcPr anchor="ctr">
                    <a:lnL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A0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168214"/>
                  </a:ext>
                </a:extLst>
              </a:tr>
              <a:tr h="90120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4800"/>
                        </a:lnSpc>
                        <a:buNone/>
                      </a:pPr>
                      <a:r>
                        <a:rPr lang="es-GT" sz="3600" b="1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238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s-GT" sz="1800" kern="120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  <a:ea typeface="+mn-ea"/>
                          <a:cs typeface="+mn-cs"/>
                        </a:rPr>
                        <a:t>Aprendemos habilidades socioemocionales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>
                      <a:solidFill>
                        <a:srgbClr val="FFFFFF"/>
                      </a:solidFill>
                    </a:lnR>
                    <a:lnT w="9524">
                      <a:solidFill>
                        <a:srgbClr val="FFFFFF"/>
                      </a:solidFill>
                    </a:lnT>
                    <a:lnB w="9524">
                      <a:solidFill>
                        <a:srgbClr val="FFFFFF"/>
                      </a:solidFill>
                    </a:lnB>
                    <a:solidFill>
                      <a:srgbClr val="6B238C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Aprendemos a conocer y expresar nuestras emociones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Aprendemos formas amables de comunicarnos</a:t>
                      </a:r>
                    </a:p>
                    <a:p>
                      <a:pPr marL="285750" lvl="0" indent="-285750">
                        <a:lnSpc>
                          <a:spcPts val="1950"/>
                        </a:lnSpc>
                        <a:buFont typeface="Arial"/>
                        <a:buChar char="•"/>
                      </a:pPr>
                      <a:r>
                        <a:rPr lang="es-GT" sz="1600" b="0" dirty="0">
                          <a:solidFill>
                            <a:schemeClr val="bg1"/>
                          </a:solidFill>
                          <a:effectLst/>
                          <a:latin typeface="Neue Haas Grotesk Text Pro"/>
                        </a:rPr>
                        <a:t>Aprendemos a mediar conflictos</a:t>
                      </a:r>
                    </a:p>
                  </a:txBody>
                  <a:tcPr anchor="ctr">
                    <a:lnL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23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704146"/>
                  </a:ext>
                </a:extLst>
              </a:tr>
            </a:tbl>
          </a:graphicData>
        </a:graphic>
      </p:graphicFrame>
      <p:pic>
        <p:nvPicPr>
          <p:cNvPr id="3" name="Picture 6">
            <a:extLst>
              <a:ext uri="{FF2B5EF4-FFF2-40B4-BE49-F238E27FC236}">
                <a16:creationId xmlns:a16="http://schemas.microsoft.com/office/drawing/2014/main" id="{652F6EF0-E6EC-16B1-0695-2EA4D092BF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172CDB-C342-4747-AC1F-1FBCFAFB4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66" y="-178336"/>
            <a:ext cx="2926978" cy="207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73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43164-F98B-938D-58FD-968C4992F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E9F419-4D91-9235-92FD-1E62264C0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06" y="236939"/>
            <a:ext cx="5387715" cy="656718"/>
          </a:xfrm>
        </p:spPr>
        <p:txBody>
          <a:bodyPr>
            <a:noAutofit/>
          </a:bodyPr>
          <a:lstStyle/>
          <a:p>
            <a:r>
              <a:rPr lang="es-GT" sz="3200" dirty="0">
                <a:solidFill>
                  <a:schemeClr val="bg1"/>
                </a:solidFill>
              </a:rPr>
              <a:t>Actores</a:t>
            </a:r>
            <a:endParaRPr lang="es-GT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D764FC-0B9A-B5F7-C6F4-44CF2DFA4C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1B972B3-CDA8-4F0A-FF17-1CA7DEF40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967" y="303186"/>
            <a:ext cx="2750068" cy="844604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58440ACF-B0BC-4FEA-AE9C-1836BBDD46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6" b="10306"/>
          <a:stretch>
            <a:fillRect/>
          </a:stretch>
        </p:blipFill>
        <p:spPr>
          <a:xfrm>
            <a:off x="3848558" y="18749"/>
            <a:ext cx="957904" cy="127489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D83C18F-CB3A-4396-AF68-A4A5F24AF1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6" y="-378842"/>
            <a:ext cx="2926978" cy="2070078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87AFAC61-9FE9-9C83-1866-0F023C72FD49}"/>
              </a:ext>
            </a:extLst>
          </p:cNvPr>
          <p:cNvGrpSpPr/>
          <p:nvPr/>
        </p:nvGrpSpPr>
        <p:grpSpPr>
          <a:xfrm>
            <a:off x="-2602" y="1254457"/>
            <a:ext cx="12194603" cy="5606144"/>
            <a:chOff x="-2602" y="1254457"/>
            <a:chExt cx="12194603" cy="5606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6D3B6D5-2EFA-4076-13C4-60FEC6C3468C}"/>
                </a:ext>
              </a:extLst>
            </p:cNvPr>
            <p:cNvSpPr/>
            <p:nvPr/>
          </p:nvSpPr>
          <p:spPr>
            <a:xfrm>
              <a:off x="-2602" y="6772383"/>
              <a:ext cx="10791407" cy="88218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3DA152-84B5-CF9B-A8FB-60C16E0E3FB1}"/>
                </a:ext>
              </a:extLst>
            </p:cNvPr>
            <p:cNvSpPr/>
            <p:nvPr/>
          </p:nvSpPr>
          <p:spPr>
            <a:xfrm>
              <a:off x="10786203" y="6772383"/>
              <a:ext cx="1405798" cy="88218"/>
            </a:xfrm>
            <a:prstGeom prst="rect">
              <a:avLst/>
            </a:prstGeom>
            <a:solidFill>
              <a:srgbClr val="0BAA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A73867F-0F0F-6C02-91BA-7CA3CA091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92" y="1254457"/>
              <a:ext cx="11990015" cy="5459392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49E7460-0557-7176-3D32-281D37ACC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5963" y="2478794"/>
              <a:ext cx="2146360" cy="2772000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3440CD5-917A-4978-3943-923AEB73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3619" y="2478794"/>
              <a:ext cx="2152843" cy="2796856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DB5D2B44-9DBB-FE76-8EC6-EDA31C908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082" y="2478792"/>
              <a:ext cx="2158036" cy="2771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0811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67F4D3-1B29-F41A-2EBE-EC400BF4F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5029" y="2474014"/>
            <a:ext cx="6791476" cy="394062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 algn="just">
              <a:buNone/>
            </a:pPr>
            <a:r>
              <a:rPr lang="es-ES" sz="2400" dirty="0">
                <a:latin typeface="Aptos"/>
              </a:rPr>
              <a:t>El Programa de Protección Especial de Estudiantes Víctimas de Violencia -PROESVI- tendrá como objetivo principal promover el </a:t>
            </a:r>
            <a:r>
              <a:rPr lang="es-ES" sz="2400" b="1" dirty="0">
                <a:solidFill>
                  <a:srgbClr val="0070C0"/>
                </a:solidFill>
                <a:latin typeface="Aptos"/>
              </a:rPr>
              <a:t>apoyo psicosocial no especializado con enfoque inclusivo y pertinencia cultural y lingüística</a:t>
            </a:r>
            <a:r>
              <a:rPr lang="es-ES" sz="2400" b="1" dirty="0">
                <a:latin typeface="Aptos"/>
              </a:rPr>
              <a:t> </a:t>
            </a:r>
            <a:r>
              <a:rPr lang="es-ES" sz="2400" dirty="0">
                <a:latin typeface="Aptos"/>
              </a:rPr>
              <a:t>a estudiantes del Sistema Educativo Nacional que sean víctimas de abuso físico, sexual o emocional, descuidos o tratos negligentes, en cualquier ámbito, a fin de que reciban la asistencia para promover la recuperación física, psicológica, moral y</a:t>
            </a:r>
            <a:r>
              <a:rPr lang="es-ES" sz="2400" dirty="0">
                <a:solidFill>
                  <a:srgbClr val="000000"/>
                </a:solidFill>
                <a:latin typeface="Aptos"/>
              </a:rPr>
              <a:t> su proceso de aprendizaje</a:t>
            </a:r>
            <a:r>
              <a:rPr lang="es-ES" sz="2400" dirty="0">
                <a:latin typeface="Aptos"/>
              </a:rPr>
              <a:t>.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0E5F3-C97D-72DA-B5B5-3184A026B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3710"/>
            <a:ext cx="2750068" cy="84460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C1516CB-7FF8-3D64-46AD-8CCCA6F20015}"/>
              </a:ext>
            </a:extLst>
          </p:cNvPr>
          <p:cNvSpPr/>
          <p:nvPr/>
        </p:nvSpPr>
        <p:spPr>
          <a:xfrm>
            <a:off x="-2602" y="6772383"/>
            <a:ext cx="10791407" cy="88218"/>
          </a:xfrm>
          <a:prstGeom prst="rect">
            <a:avLst/>
          </a:prstGeom>
          <a:solidFill>
            <a:srgbClr val="FFB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EA875-9428-F10A-4BAF-51E7DB8482CB}"/>
              </a:ext>
            </a:extLst>
          </p:cNvPr>
          <p:cNvSpPr/>
          <p:nvPr/>
        </p:nvSpPr>
        <p:spPr>
          <a:xfrm>
            <a:off x="10786203" y="6772383"/>
            <a:ext cx="1405798" cy="88218"/>
          </a:xfrm>
          <a:prstGeom prst="rect">
            <a:avLst/>
          </a:prstGeom>
          <a:solidFill>
            <a:srgbClr val="0BAA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CFBB0734-AB62-B8B6-C62C-DE82D332AC33}"/>
              </a:ext>
            </a:extLst>
          </p:cNvPr>
          <p:cNvSpPr/>
          <p:nvPr/>
        </p:nvSpPr>
        <p:spPr>
          <a:xfrm>
            <a:off x="-1025541" y="-2231"/>
            <a:ext cx="6477124" cy="1979342"/>
          </a:xfrm>
          <a:prstGeom prst="flowChartTermina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4C47F07-40C1-C0D8-11C6-D32E713FA3A4}"/>
              </a:ext>
            </a:extLst>
          </p:cNvPr>
          <p:cNvSpPr txBox="1">
            <a:spLocks/>
          </p:cNvSpPr>
          <p:nvPr/>
        </p:nvSpPr>
        <p:spPr>
          <a:xfrm>
            <a:off x="842149" y="629958"/>
            <a:ext cx="4390979" cy="121186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4000">
                <a:solidFill>
                  <a:schemeClr val="bg1"/>
                </a:solidFill>
              </a:rPr>
              <a:t>Objetivo principal</a:t>
            </a:r>
          </a:p>
          <a:p>
            <a:r>
              <a:rPr lang="es-GT" sz="4000">
                <a:solidFill>
                  <a:schemeClr val="bg1"/>
                </a:solidFill>
              </a:rPr>
              <a:t>PROESVI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52B71A-6189-7CFC-8FE5-10C9DBA29C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57" t="24462" r="-612" b="-950"/>
          <a:stretch>
            <a:fillRect/>
          </a:stretch>
        </p:blipFill>
        <p:spPr>
          <a:xfrm>
            <a:off x="-3877" y="-2542"/>
            <a:ext cx="2128216" cy="10442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B7D9C0-73E9-DD23-3E2C-658304366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186" y="1673868"/>
            <a:ext cx="3389737" cy="5048763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E92D4E57-ACF4-860F-8C6F-91908E70CF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5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ADCCCC6F-B1F3-4E9A-C033-D712D80F4902}"/>
              </a:ext>
            </a:extLst>
          </p:cNvPr>
          <p:cNvSpPr/>
          <p:nvPr/>
        </p:nvSpPr>
        <p:spPr>
          <a:xfrm>
            <a:off x="-1025541" y="0"/>
            <a:ext cx="6477124" cy="1371891"/>
          </a:xfrm>
          <a:prstGeom prst="flowChartTermina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7C237F82-76E7-EFEE-38DE-424EF36A5DA2}"/>
              </a:ext>
            </a:extLst>
          </p:cNvPr>
          <p:cNvSpPr txBox="1">
            <a:spLocks/>
          </p:cNvSpPr>
          <p:nvPr/>
        </p:nvSpPr>
        <p:spPr>
          <a:xfrm>
            <a:off x="1843196" y="191561"/>
            <a:ext cx="3608387" cy="16134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dirty="0">
                <a:solidFill>
                  <a:schemeClr val="bg1"/>
                </a:solidFill>
              </a:rPr>
              <a:t>Líneas de acción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1FE5F9-2806-F02F-E030-6E100539D6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57" t="24462" r="-612" b="-950"/>
          <a:stretch>
            <a:fillRect/>
          </a:stretch>
        </p:blipFill>
        <p:spPr>
          <a:xfrm>
            <a:off x="-3877" y="-2542"/>
            <a:ext cx="2128216" cy="1044221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D49B2E6B-9D3C-47FB-CD57-321043674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3710"/>
            <a:ext cx="2750068" cy="844604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4293038D-474A-94EB-F1CA-3278EC08D3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8774DE-9401-D0CA-4DF9-11DF863575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1" y="1525891"/>
            <a:ext cx="11723077" cy="533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67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7BD7-2099-5F0F-3973-1E05DCDE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BE2B8-966C-2C9C-2085-30FAC8B0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06" y="236939"/>
            <a:ext cx="5387715" cy="656718"/>
          </a:xfrm>
        </p:spPr>
        <p:txBody>
          <a:bodyPr>
            <a:noAutofit/>
          </a:bodyPr>
          <a:lstStyle/>
          <a:p>
            <a:r>
              <a:rPr lang="es-GT" sz="3200" dirty="0">
                <a:solidFill>
                  <a:schemeClr val="bg1"/>
                </a:solidFill>
              </a:rPr>
              <a:t>Actores</a:t>
            </a:r>
            <a:endParaRPr lang="es-GT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3A82F-A491-5F1D-48BF-6C4A74BB74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A181B6E-4840-F75E-D1CF-568489BB9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967" y="303186"/>
            <a:ext cx="2750068" cy="844604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402E10B8-417B-81F1-29AA-90A8A9F87E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6" b="10306"/>
          <a:stretch>
            <a:fillRect/>
          </a:stretch>
        </p:blipFill>
        <p:spPr>
          <a:xfrm>
            <a:off x="3848558" y="18749"/>
            <a:ext cx="957904" cy="127489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B71E65-0E01-4311-BF47-D0BDB5AB13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6" y="-378842"/>
            <a:ext cx="2926978" cy="2070078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A12C9627-D4B6-EF1D-2DBD-01963EE2FE81}"/>
              </a:ext>
            </a:extLst>
          </p:cNvPr>
          <p:cNvGrpSpPr/>
          <p:nvPr/>
        </p:nvGrpSpPr>
        <p:grpSpPr>
          <a:xfrm>
            <a:off x="-2602" y="1201254"/>
            <a:ext cx="12194603" cy="5659347"/>
            <a:chOff x="-2602" y="1201254"/>
            <a:chExt cx="12194603" cy="5659347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E6DE32B-93F5-D6F2-06EE-B69C49A53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74"/>
            <a:stretch>
              <a:fillRect/>
            </a:stretch>
          </p:blipFill>
          <p:spPr>
            <a:xfrm>
              <a:off x="318545" y="1201254"/>
              <a:ext cx="11554909" cy="5556094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F61BB0-E740-2EA2-4DE4-3C5F64B86DA1}"/>
                </a:ext>
              </a:extLst>
            </p:cNvPr>
            <p:cNvSpPr/>
            <p:nvPr/>
          </p:nvSpPr>
          <p:spPr>
            <a:xfrm>
              <a:off x="-2602" y="6772383"/>
              <a:ext cx="10791407" cy="88218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81B1632-C714-E374-34B7-5A51CB31DC60}"/>
                </a:ext>
              </a:extLst>
            </p:cNvPr>
            <p:cNvSpPr/>
            <p:nvPr/>
          </p:nvSpPr>
          <p:spPr>
            <a:xfrm>
              <a:off x="10786203" y="6772383"/>
              <a:ext cx="1405798" cy="88218"/>
            </a:xfrm>
            <a:prstGeom prst="rect">
              <a:avLst/>
            </a:prstGeom>
            <a:solidFill>
              <a:srgbClr val="0BAA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46D3086-D99F-10A9-1D9C-694E8CFA8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5549" y="2523649"/>
              <a:ext cx="2198487" cy="2844000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6022B6F-14B7-FD5C-07E3-8723A647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2218" y="2538017"/>
              <a:ext cx="2213046" cy="2844000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0FB8C06-8C11-FA96-2ABA-551972CC4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67" y="2523649"/>
              <a:ext cx="2137150" cy="2821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807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4D843-F1BF-3F51-B23E-9628F288A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85151-FA8A-6D6F-82FD-210EDD4E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06" y="236939"/>
            <a:ext cx="5387715" cy="656718"/>
          </a:xfrm>
        </p:spPr>
        <p:txBody>
          <a:bodyPr>
            <a:noAutofit/>
          </a:bodyPr>
          <a:lstStyle/>
          <a:p>
            <a:r>
              <a:rPr lang="es-GT" sz="3200" dirty="0">
                <a:solidFill>
                  <a:schemeClr val="bg1"/>
                </a:solidFill>
              </a:rPr>
              <a:t>Actores</a:t>
            </a:r>
            <a:endParaRPr lang="es-GT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94DFB1-14E8-10FB-2B1F-87E05D1491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57DCF8-E7E0-DA15-C5E1-AA7C7FD4BB5D}"/>
              </a:ext>
            </a:extLst>
          </p:cNvPr>
          <p:cNvSpPr/>
          <p:nvPr/>
        </p:nvSpPr>
        <p:spPr>
          <a:xfrm>
            <a:off x="-2602" y="6772383"/>
            <a:ext cx="10791407" cy="88218"/>
          </a:xfrm>
          <a:prstGeom prst="rect">
            <a:avLst/>
          </a:prstGeom>
          <a:solidFill>
            <a:srgbClr val="FFB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987E8-7F94-9B91-F015-AC0785606BE1}"/>
              </a:ext>
            </a:extLst>
          </p:cNvPr>
          <p:cNvSpPr/>
          <p:nvPr/>
        </p:nvSpPr>
        <p:spPr>
          <a:xfrm>
            <a:off x="10786203" y="6772383"/>
            <a:ext cx="1405798" cy="88218"/>
          </a:xfrm>
          <a:prstGeom prst="rect">
            <a:avLst/>
          </a:prstGeom>
          <a:solidFill>
            <a:srgbClr val="0BAA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A42CAFC-F3D6-6179-7FBA-CC4723792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967" y="303186"/>
            <a:ext cx="2750068" cy="844604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765A1E76-3CAB-1236-DA0C-7DE792DCC9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66" b="10306"/>
          <a:stretch>
            <a:fillRect/>
          </a:stretch>
        </p:blipFill>
        <p:spPr>
          <a:xfrm>
            <a:off x="3848558" y="18749"/>
            <a:ext cx="957904" cy="12748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3FC0950-6741-44CE-C916-06EDB2334B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2" y="1312700"/>
            <a:ext cx="11990015" cy="544062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87A9878-21BD-4AD4-943D-EB722741F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6" y="-378842"/>
            <a:ext cx="2926978" cy="207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60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"/>
          <p:cNvSpPr/>
          <p:nvPr/>
        </p:nvSpPr>
        <p:spPr>
          <a:xfrm>
            <a:off x="-57665" y="-74140"/>
            <a:ext cx="12307200" cy="700640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" name="Google Shape;125;p1"/>
          <p:cNvGrpSpPr/>
          <p:nvPr/>
        </p:nvGrpSpPr>
        <p:grpSpPr>
          <a:xfrm rot="-5400000">
            <a:off x="-3484409" y="3374637"/>
            <a:ext cx="7011504" cy="108000"/>
            <a:chOff x="-114000" y="6750000"/>
            <a:chExt cx="12420000" cy="108000"/>
          </a:xfrm>
        </p:grpSpPr>
        <p:sp>
          <p:nvSpPr>
            <p:cNvPr id="126" name="Google Shape;126;p1"/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9" name="Google Shape;129;p1"/>
          <p:cNvPicPr preferRelativeResize="0"/>
          <p:nvPr/>
        </p:nvPicPr>
        <p:blipFill rotWithShape="1">
          <a:blip r:embed="rId3">
            <a:alphaModFix/>
          </a:blip>
          <a:srcRect t="24158"/>
          <a:stretch/>
        </p:blipFill>
        <p:spPr>
          <a:xfrm>
            <a:off x="1044854" y="252838"/>
            <a:ext cx="10283631" cy="7799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"/>
          <p:cNvSpPr/>
          <p:nvPr/>
        </p:nvSpPr>
        <p:spPr>
          <a:xfrm>
            <a:off x="1605776" y="3521784"/>
            <a:ext cx="9222738" cy="2841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just"/>
            <a:r>
              <a:rPr lang="es-GT" sz="4267" dirty="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Un entorno seguro y de confianza donde niñas, niños y adolescentes se sienten protegidos y respaldados para </a:t>
            </a:r>
            <a:r>
              <a:rPr lang="es-GT" sz="4267" b="1" i="1" dirty="0">
                <a:solidFill>
                  <a:schemeClr val="accent5">
                    <a:lumMod val="75000"/>
                  </a:schemeClr>
                </a:solidFill>
                <a:latin typeface="Lexend"/>
                <a:ea typeface="Lexend"/>
                <a:cs typeface="Lexend"/>
                <a:sym typeface="Lexend"/>
              </a:rPr>
              <a:t>denunciar  la violencia.</a:t>
            </a:r>
            <a:endParaRPr sz="4267" b="1" i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15000"/>
              </a:lnSpc>
              <a:buClr>
                <a:srgbClr val="000000"/>
              </a:buClr>
              <a:buSzPts val="1100"/>
            </a:pPr>
            <a:endParaRPr sz="4267" dirty="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algn="just">
              <a:buClr>
                <a:srgbClr val="000000"/>
              </a:buClr>
              <a:buSzPts val="900"/>
            </a:pPr>
            <a:endParaRPr sz="4267" dirty="0">
              <a:solidFill>
                <a:srgbClr val="1928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3" name="Google Shape;213;p6"/>
          <p:cNvGrpSpPr/>
          <p:nvPr/>
        </p:nvGrpSpPr>
        <p:grpSpPr>
          <a:xfrm rot="-5400000">
            <a:off x="-3484409" y="3374637"/>
            <a:ext cx="7011504" cy="108000"/>
            <a:chOff x="-114000" y="6750000"/>
            <a:chExt cx="12420000" cy="108000"/>
          </a:xfrm>
        </p:grpSpPr>
        <p:sp>
          <p:nvSpPr>
            <p:cNvPr id="214" name="Google Shape;214;p6"/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6"/>
          <p:cNvGrpSpPr/>
          <p:nvPr/>
        </p:nvGrpSpPr>
        <p:grpSpPr>
          <a:xfrm>
            <a:off x="10499270" y="-277588"/>
            <a:ext cx="1420500" cy="1539000"/>
            <a:chOff x="10629901" y="-179614"/>
            <a:chExt cx="1420500" cy="1539000"/>
          </a:xfrm>
        </p:grpSpPr>
        <p:sp>
          <p:nvSpPr>
            <p:cNvPr id="218" name="Google Shape;218;p6"/>
            <p:cNvSpPr/>
            <p:nvPr/>
          </p:nvSpPr>
          <p:spPr>
            <a:xfrm>
              <a:off x="10629901" y="-179614"/>
              <a:ext cx="1420500" cy="1539000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endParaRPr sz="1867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9" name="Google Shape;219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959144" y="363398"/>
              <a:ext cx="763378" cy="75472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21" name="Google Shape;221;p6"/>
          <p:cNvCxnSpPr>
            <a:cxnSpLocks/>
          </p:cNvCxnSpPr>
          <p:nvPr/>
        </p:nvCxnSpPr>
        <p:spPr>
          <a:xfrm>
            <a:off x="1353336" y="3146569"/>
            <a:ext cx="3723632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2" name="Google Shape;222;p6"/>
          <p:cNvPicPr preferRelativeResize="0"/>
          <p:nvPr/>
        </p:nvPicPr>
        <p:blipFill rotWithShape="1">
          <a:blip r:embed="rId4">
            <a:alphaModFix/>
          </a:blip>
          <a:srcRect t="24682" b="24333"/>
          <a:stretch/>
        </p:blipFill>
        <p:spPr>
          <a:xfrm>
            <a:off x="367327" y="85405"/>
            <a:ext cx="6078668" cy="3099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E7BD7-2099-5F0F-3973-1E05DCDE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6BE2B8-966C-2C9C-2085-30FAC8B02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06" y="236939"/>
            <a:ext cx="5387715" cy="656718"/>
          </a:xfrm>
        </p:spPr>
        <p:txBody>
          <a:bodyPr>
            <a:noAutofit/>
          </a:bodyPr>
          <a:lstStyle/>
          <a:p>
            <a:r>
              <a:rPr lang="es-GT" sz="3200" dirty="0">
                <a:solidFill>
                  <a:schemeClr val="bg1"/>
                </a:solidFill>
              </a:rPr>
              <a:t>Actores</a:t>
            </a:r>
            <a:endParaRPr lang="es-GT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53A82F-A491-5F1D-48BF-6C4A74BB74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70" t="25072" r="10093" b="24966"/>
          <a:stretch>
            <a:fillRect/>
          </a:stretch>
        </p:blipFill>
        <p:spPr>
          <a:xfrm>
            <a:off x="9063037" y="191561"/>
            <a:ext cx="2926978" cy="11803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A181B6E-4840-F75E-D1CF-568489BB9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967" y="303186"/>
            <a:ext cx="2750068" cy="844604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402E10B8-417B-81F1-29AA-90A8A9F87E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6" b="10306"/>
          <a:stretch>
            <a:fillRect/>
          </a:stretch>
        </p:blipFill>
        <p:spPr>
          <a:xfrm>
            <a:off x="3848558" y="18749"/>
            <a:ext cx="957904" cy="127489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0B71E65-0E01-4311-BF47-D0BDB5AB13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26" y="-378842"/>
            <a:ext cx="2926978" cy="20700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0FA1DFD-CE9A-49D5-8C8D-2C4D8CA7E53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7" b="13821"/>
          <a:stretch/>
        </p:blipFill>
        <p:spPr>
          <a:xfrm>
            <a:off x="6192646" y="1604572"/>
            <a:ext cx="5486400" cy="495024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0F8C110-B461-4619-A972-E9ABF18E756A}"/>
              </a:ext>
            </a:extLst>
          </p:cNvPr>
          <p:cNvSpPr txBox="1"/>
          <p:nvPr/>
        </p:nvSpPr>
        <p:spPr>
          <a:xfrm>
            <a:off x="724829" y="2307017"/>
            <a:ext cx="52745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6000" b="1" dirty="0">
                <a:solidFill>
                  <a:srgbClr val="002060"/>
                </a:solidFill>
              </a:rPr>
              <a:t>Descarga las herramientas acá</a:t>
            </a:r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56E277BF-5AB7-495F-B59A-4AA4AB377DEB}"/>
              </a:ext>
            </a:extLst>
          </p:cNvPr>
          <p:cNvSpPr/>
          <p:nvPr/>
        </p:nvSpPr>
        <p:spPr>
          <a:xfrm>
            <a:off x="2633361" y="4304370"/>
            <a:ext cx="1215483" cy="750254"/>
          </a:xfrm>
          <a:prstGeom prst="rightArrow">
            <a:avLst/>
          </a:prstGeom>
          <a:solidFill>
            <a:srgbClr val="FFB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97455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733FB-FF32-DC2C-E058-7AD7020FC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72C0253-804A-D617-F3E3-06FD752DD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" t="-407" r="4267" b="271"/>
          <a:stretch>
            <a:fillRect/>
          </a:stretch>
        </p:blipFill>
        <p:spPr>
          <a:xfrm>
            <a:off x="-3414" y="-1"/>
            <a:ext cx="12191042" cy="6867299"/>
          </a:xfrm>
          <a:prstGeom prst="rect">
            <a:avLst/>
          </a:prstGeom>
          <a:ln>
            <a:noFill/>
          </a:ln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6C4B043E-12F8-5C6E-139A-8A5854B95229}"/>
              </a:ext>
            </a:extLst>
          </p:cNvPr>
          <p:cNvSpPr/>
          <p:nvPr/>
        </p:nvSpPr>
        <p:spPr>
          <a:xfrm>
            <a:off x="-16118" y="4042996"/>
            <a:ext cx="12206164" cy="19638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D70148-1B8F-DC77-AB37-8B3D5F3ABA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58000"/>
                    </a14:imgEffect>
                    <a14:imgEffect>
                      <a14:brightnessContrast bright="2000" contrast="-27000"/>
                    </a14:imgEffect>
                  </a14:imgLayer>
                </a14:imgProps>
              </a:ext>
            </a:extLst>
          </a:blip>
          <a:srcRect l="76" t="17066" b="-264"/>
          <a:stretch>
            <a:fillRect/>
          </a:stretch>
        </p:blipFill>
        <p:spPr>
          <a:xfrm>
            <a:off x="4014" y="-5323"/>
            <a:ext cx="12200775" cy="685888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884C7BA-3C90-C5DC-BB30-198EB17AA8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079" y="243857"/>
            <a:ext cx="2535729" cy="1169490"/>
          </a:xfrm>
          <a:prstGeom prst="rect">
            <a:avLst/>
          </a:prstGeom>
        </p:spPr>
      </p:pic>
      <p:pic>
        <p:nvPicPr>
          <p:cNvPr id="10" name="Picture 29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73F97D48-BC63-9068-F537-0986CF78E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1279" y="4547988"/>
            <a:ext cx="3972821" cy="1349390"/>
          </a:xfrm>
          <a:prstGeom prst="rect">
            <a:avLst/>
          </a:prstGeom>
        </p:spPr>
      </p:pic>
      <p:pic>
        <p:nvPicPr>
          <p:cNvPr id="3" name="Imagen 2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E8988778-098C-F04B-2C8F-27CC8C86B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492" y="2582375"/>
            <a:ext cx="3810000" cy="42672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DB3DBB9-BC16-492E-A409-05EFED96DE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28" y="3433648"/>
            <a:ext cx="4568994" cy="323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21897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VTI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VanillaVTI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AACC6CF0-9F86-48CC-9C4E-CA578EE0A0A0}" vid="{3BDE51FE-56D6-4100-AFB5-5B4AEDCE2EF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337</Words>
  <Application>Microsoft Office PowerPoint</Application>
  <PresentationFormat>Panorámica</PresentationFormat>
  <Paragraphs>45</Paragraphs>
  <Slides>12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Lexend</vt:lpstr>
      <vt:lpstr>Neue Haas Grotesk Text Pro</vt:lpstr>
      <vt:lpstr>VanillaVTI</vt:lpstr>
      <vt:lpstr>Presentación de PowerPoint</vt:lpstr>
      <vt:lpstr>Presentación de PowerPoint</vt:lpstr>
      <vt:lpstr>Componentes y sus herramientas</vt:lpstr>
      <vt:lpstr>Actores</vt:lpstr>
      <vt:lpstr>Presentación de PowerPoint</vt:lpstr>
      <vt:lpstr>Presentación de PowerPoint</vt:lpstr>
      <vt:lpstr>Actores</vt:lpstr>
      <vt:lpstr>Actores</vt:lpstr>
      <vt:lpstr>Presentación de PowerPoint</vt:lpstr>
      <vt:lpstr>Presentación de PowerPoint</vt:lpstr>
      <vt:lpstr>Actores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Beatriz Reyes Aldana</dc:creator>
  <cp:lastModifiedBy>Federico Roncal Martinez</cp:lastModifiedBy>
  <cp:revision>99</cp:revision>
  <dcterms:created xsi:type="dcterms:W3CDTF">2024-01-16T03:17:59Z</dcterms:created>
  <dcterms:modified xsi:type="dcterms:W3CDTF">2026-08-31T21:49:23Z</dcterms:modified>
</cp:coreProperties>
</file>